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0fbd868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0fbd868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0fbd8689c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0fbd8689c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0fbd8689c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0fbd8689c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0fbd8689c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0fbd8689c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0fbd8689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0fbd8689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0fbd8689c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0fbd8689c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0fbd8689c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0fbd8689c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0fbd8689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0fbd8689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0fbd8689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0fbd8689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0fbd8689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0fbd8689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0fbd8689c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0fbd8689c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0fbd8689c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0fbd8689c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0fbd8689c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0fbd8689c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44dff3b2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444dff3b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0fbd8689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0fbd8689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mark@fintech.com" TargetMode="External"/><Relationship Id="rId4" Type="http://schemas.openxmlformats.org/officeDocument/2006/relationships/image" Target="../media/image17.png"/><Relationship Id="rId5" Type="http://schemas.openxmlformats.org/officeDocument/2006/relationships/hyperlink" Target="mailto:mark@fintec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26850" y="1588950"/>
            <a:ext cx="84903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#1 robo-advisor </a:t>
            </a:r>
            <a:endParaRPr b="1" sz="4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with previous exits of </a:t>
            </a:r>
            <a:r>
              <a:rPr b="1" lang="en" sz="18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3 billion </a:t>
            </a:r>
            <a:endParaRPr b="1" sz="1800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launched the most intelligent </a:t>
            </a:r>
            <a:b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cheapest </a:t>
            </a:r>
            <a:r>
              <a:rPr b="1" lang="en" sz="18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robo-advisor</a:t>
            </a:r>
            <a:endParaRPr b="1" sz="1800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09500" y="34911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round: EUR 1 million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Valuation: EUR 5 million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Stockholm 2020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</a:t>
            </a: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provided by Fintech AB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CONFIDENTIAL &amp; PROPRIETARY I Any use of this material without any specific permission of Fintech AB is strictly forbidden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626" y="435075"/>
            <a:ext cx="1624750" cy="11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/>
        </p:nvSpPr>
        <p:spPr>
          <a:xfrm>
            <a:off x="-518025" y="177975"/>
            <a:ext cx="3000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1107100" y="1235325"/>
            <a:ext cx="78726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takes a cut of 0.1% from the investment amount 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2481975" y="35147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22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2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pic>
        <p:nvPicPr>
          <p:cNvPr id="241" name="Google Shape;2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887" y="2211437"/>
            <a:ext cx="3144962" cy="247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3435325" y="2492750"/>
            <a:ext cx="3000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Invested amount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3435325" y="2692775"/>
            <a:ext cx="3000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1 000 000</a:t>
            </a:r>
            <a:endParaRPr b="1" sz="1600"/>
          </a:p>
        </p:txBody>
      </p:sp>
      <p:sp>
        <p:nvSpPr>
          <p:cNvPr id="244" name="Google Shape;244;p22"/>
          <p:cNvSpPr txBox="1"/>
          <p:nvPr/>
        </p:nvSpPr>
        <p:spPr>
          <a:xfrm>
            <a:off x="3435325" y="3067175"/>
            <a:ext cx="3000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Fintech’s cut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3435325" y="3230438"/>
            <a:ext cx="3000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0.1%</a:t>
            </a:r>
            <a:endParaRPr b="1" sz="1600"/>
          </a:p>
        </p:txBody>
      </p:sp>
      <p:sp>
        <p:nvSpPr>
          <p:cNvPr id="246" name="Google Shape;246;p22"/>
          <p:cNvSpPr txBox="1"/>
          <p:nvPr/>
        </p:nvSpPr>
        <p:spPr>
          <a:xfrm>
            <a:off x="3435325" y="3641600"/>
            <a:ext cx="3000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Fintech’s revenue</a:t>
            </a:r>
            <a:endParaRPr b="1" sz="1500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USD 100</a:t>
            </a:r>
            <a:endParaRPr b="1" sz="1700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2680875" y="1847750"/>
            <a:ext cx="3000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 MODEL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/>
        </p:nvSpPr>
        <p:spPr>
          <a:xfrm>
            <a:off x="-518025" y="17797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4" name="Google Shape;254;p23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3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256" name="Google Shape;256;p23"/>
          <p:cNvSpPr txBox="1"/>
          <p:nvPr/>
        </p:nvSpPr>
        <p:spPr>
          <a:xfrm>
            <a:off x="545125" y="670225"/>
            <a:ext cx="82098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Competing robo-advisors </a:t>
            </a: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either have higher fees, lower return or another geographical focus </a:t>
            </a: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/>
          </a:p>
        </p:txBody>
      </p:sp>
      <p:sp>
        <p:nvSpPr>
          <p:cNvPr id="257" name="Google Shape;257;p23"/>
          <p:cNvSpPr txBox="1"/>
          <p:nvPr/>
        </p:nvSpPr>
        <p:spPr>
          <a:xfrm>
            <a:off x="369275" y="2004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 to date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Latest revenue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Backers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Blockchain?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Fees below 0.5%?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Fully automated?</a:t>
            </a:r>
            <a:endParaRPr/>
          </a:p>
        </p:txBody>
      </p:sp>
      <p:sp>
        <p:nvSpPr>
          <p:cNvPr id="258" name="Google Shape;258;p23"/>
          <p:cNvSpPr/>
          <p:nvPr/>
        </p:nvSpPr>
        <p:spPr>
          <a:xfrm>
            <a:off x="2301475" y="2108625"/>
            <a:ext cx="1670700" cy="2620200"/>
          </a:xfrm>
          <a:prstGeom prst="rect">
            <a:avLst/>
          </a:prstGeom>
          <a:solidFill>
            <a:srgbClr val="A4C2F4"/>
          </a:solidFill>
          <a:ln cap="flat" cmpd="sng" w="2857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3"/>
          <p:cNvSpPr/>
          <p:nvPr/>
        </p:nvSpPr>
        <p:spPr>
          <a:xfrm>
            <a:off x="2301625" y="1716575"/>
            <a:ext cx="1670700" cy="3921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Fintech AB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2368025" y="2047775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2.6 million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2368025" y="2343750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1.5 million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p23"/>
          <p:cNvSpPr txBox="1"/>
          <p:nvPr/>
        </p:nvSpPr>
        <p:spPr>
          <a:xfrm>
            <a:off x="2406975" y="2683700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Stockholm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2368025" y="3055000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EQT Ventures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2406975" y="3435675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2368025" y="380297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2368025" y="4160925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3972325" y="2104275"/>
            <a:ext cx="1670700" cy="2620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3972475" y="1712225"/>
            <a:ext cx="1670700" cy="392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Competitor A</a:t>
            </a:r>
            <a:endParaRPr sz="1600">
              <a:solidFill>
                <a:srgbClr val="6E95E2"/>
              </a:solidFill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4038875" y="2043425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5 million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4038875" y="2339400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0.1 million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23"/>
          <p:cNvSpPr txBox="1"/>
          <p:nvPr/>
        </p:nvSpPr>
        <p:spPr>
          <a:xfrm>
            <a:off x="4077825" y="2679350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Berlin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2" name="Google Shape;272;p23"/>
          <p:cNvSpPr txBox="1"/>
          <p:nvPr/>
        </p:nvSpPr>
        <p:spPr>
          <a:xfrm>
            <a:off x="4038875" y="3050650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Sequoia Capital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4077825" y="3431325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4038875" y="379862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4038875" y="4156575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5643325" y="2104275"/>
            <a:ext cx="1670700" cy="2620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>
            <a:off x="5643475" y="1712225"/>
            <a:ext cx="1670700" cy="392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Competitor B</a:t>
            </a:r>
            <a:endParaRPr sz="1600">
              <a:solidFill>
                <a:srgbClr val="6E95E2"/>
              </a:solidFill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5709875" y="2043425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2.6 million</a:t>
            </a:r>
            <a:endParaRPr/>
          </a:p>
        </p:txBody>
      </p:sp>
      <p:sp>
        <p:nvSpPr>
          <p:cNvPr id="279" name="Google Shape;279;p23"/>
          <p:cNvSpPr txBox="1"/>
          <p:nvPr/>
        </p:nvSpPr>
        <p:spPr>
          <a:xfrm>
            <a:off x="5709875" y="2339400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0.6 million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5748825" y="2679350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5709875" y="3050650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Klarna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5748825" y="3431325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5709875" y="379862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5709875" y="4156575"/>
            <a:ext cx="3000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2301475" y="3555575"/>
            <a:ext cx="1670700" cy="11928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Yes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2368025" y="3544100"/>
            <a:ext cx="3000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2265475" y="5143500"/>
            <a:ext cx="3000000" cy="2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5643325" y="3544100"/>
            <a:ext cx="1670700" cy="661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"/>
          <p:cNvSpPr/>
          <p:nvPr/>
        </p:nvSpPr>
        <p:spPr>
          <a:xfrm>
            <a:off x="5643175" y="4195075"/>
            <a:ext cx="1670700" cy="529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5643175" y="347122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lang="en" sz="12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3972325" y="3816350"/>
            <a:ext cx="1670700" cy="908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3"/>
          <p:cNvSpPr txBox="1"/>
          <p:nvPr/>
        </p:nvSpPr>
        <p:spPr>
          <a:xfrm>
            <a:off x="3972175" y="3864950"/>
            <a:ext cx="139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3972175" y="342727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3972325" y="3544100"/>
            <a:ext cx="1670700" cy="326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3295000" y="3483975"/>
            <a:ext cx="1706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0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446300" y="1903525"/>
            <a:ext cx="76368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5" name="Google Shape;305;p24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6" name="Google Shape;306;p24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307" name="Google Shape;307;p24"/>
          <p:cNvSpPr txBox="1"/>
          <p:nvPr/>
        </p:nvSpPr>
        <p:spPr>
          <a:xfrm>
            <a:off x="4951225" y="491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</a:t>
            </a:r>
            <a:r>
              <a:rPr b="1" lang="en" sz="22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founder.</a:t>
            </a:r>
            <a:endParaRPr>
              <a:solidFill>
                <a:srgbClr val="6E95E2"/>
              </a:solidFill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4951225" y="895900"/>
            <a:ext cx="398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 with a proven track record</a:t>
            </a:r>
            <a:endParaRPr sz="800"/>
          </a:p>
        </p:txBody>
      </p:sp>
      <p:sp>
        <p:nvSpPr>
          <p:cNvPr id="309" name="Google Shape;309;p24"/>
          <p:cNvSpPr txBox="1"/>
          <p:nvPr/>
        </p:nvSpPr>
        <p:spPr>
          <a:xfrm>
            <a:off x="4951225" y="2106925"/>
            <a:ext cx="367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            Arianna Huffington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                Founder &amp; CEO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    Started Huffington Post      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which was 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acquired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X millions.    </a:t>
            </a:r>
            <a:b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0" name="Google Shape;3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691" y="0"/>
            <a:ext cx="377598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025" y="3682150"/>
            <a:ext cx="1076376" cy="1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000" y="3620800"/>
            <a:ext cx="950274" cy="2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/>
          <p:nvPr/>
        </p:nvSpPr>
        <p:spPr>
          <a:xfrm>
            <a:off x="-518025" y="177975"/>
            <a:ext cx="3000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18" name="Google Shape;318;p25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5"/>
          <p:cNvSpPr txBox="1"/>
          <p:nvPr/>
        </p:nvSpPr>
        <p:spPr>
          <a:xfrm>
            <a:off x="379600" y="1035050"/>
            <a:ext cx="84903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5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5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2" name="Google Shape;322;p25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25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324" name="Google Shape;324;p25"/>
          <p:cNvSpPr txBox="1"/>
          <p:nvPr/>
        </p:nvSpPr>
        <p:spPr>
          <a:xfrm>
            <a:off x="379600" y="252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498175" y="3783625"/>
            <a:ext cx="261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5"/>
          <p:cNvSpPr txBox="1"/>
          <p:nvPr/>
        </p:nvSpPr>
        <p:spPr>
          <a:xfrm>
            <a:off x="1678775" y="3622150"/>
            <a:ext cx="30000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Name: Sara Blakely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Role: CIO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Previously: founder of Spanx, increased revenues by 100 %</a:t>
            </a:r>
            <a:endParaRPr sz="700"/>
          </a:p>
        </p:txBody>
      </p:sp>
      <p:sp>
        <p:nvSpPr>
          <p:cNvPr id="328" name="Google Shape;328;p25"/>
          <p:cNvSpPr txBox="1"/>
          <p:nvPr/>
        </p:nvSpPr>
        <p:spPr>
          <a:xfrm>
            <a:off x="5577250" y="3315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5"/>
          <p:cNvSpPr txBox="1"/>
          <p:nvPr/>
        </p:nvSpPr>
        <p:spPr>
          <a:xfrm>
            <a:off x="719350" y="873675"/>
            <a:ext cx="87741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the team.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Former CEO’s of Europe’s largest private banking firms and Blockchain developers 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have built software together for +15 years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3415625" y="2409550"/>
            <a:ext cx="2231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6792975" y="2409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/>
          </a:p>
        </p:txBody>
      </p:sp>
      <p:sp>
        <p:nvSpPr>
          <p:cNvPr id="332" name="Google Shape;332;p25"/>
          <p:cNvSpPr txBox="1"/>
          <p:nvPr/>
        </p:nvSpPr>
        <p:spPr>
          <a:xfrm>
            <a:off x="5961700" y="2206150"/>
            <a:ext cx="22311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Name: Kylie Jenner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Role: CMO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Previously: founder of Kylie Cosmetics which was acquired for EUR X millions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33" name="Google Shape;3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00" y="2149450"/>
            <a:ext cx="1047261" cy="9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"/>
          <p:cNvSpPr txBox="1"/>
          <p:nvPr/>
        </p:nvSpPr>
        <p:spPr>
          <a:xfrm>
            <a:off x="719350" y="1791975"/>
            <a:ext cx="300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Management team</a:t>
            </a:r>
            <a:endParaRPr/>
          </a:p>
        </p:txBody>
      </p:sp>
      <p:sp>
        <p:nvSpPr>
          <p:cNvPr id="335" name="Google Shape;335;p25"/>
          <p:cNvSpPr txBox="1"/>
          <p:nvPr/>
        </p:nvSpPr>
        <p:spPr>
          <a:xfrm>
            <a:off x="1702350" y="2213850"/>
            <a:ext cx="3000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Name: Oprah Winfrey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Role: CFO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Previously: founder of Harpo Productions. Scaled business from EUR X  millions to EUR X millios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00" y="3603838"/>
            <a:ext cx="1047261" cy="9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5"/>
          <p:cNvSpPr txBox="1"/>
          <p:nvPr/>
        </p:nvSpPr>
        <p:spPr>
          <a:xfrm>
            <a:off x="4794725" y="1791964"/>
            <a:ext cx="300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6040075" y="3566138"/>
            <a:ext cx="30000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Name: Sheryl Sandberg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Role: COO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Previously: COO at Facebook, experienced board member in the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fin-tech industry</a:t>
            </a:r>
            <a:endParaRPr/>
          </a:p>
        </p:txBody>
      </p:sp>
      <p:pic>
        <p:nvPicPr>
          <p:cNvPr id="339" name="Google Shape;3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175" y="2149450"/>
            <a:ext cx="1047261" cy="9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763" y="3622150"/>
            <a:ext cx="1047261" cy="9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400" y="4512825"/>
            <a:ext cx="784349" cy="1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475" y="4512817"/>
            <a:ext cx="784348" cy="44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8625" y="3271724"/>
            <a:ext cx="866043" cy="1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1950" y="3255337"/>
            <a:ext cx="915312" cy="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50" name="Google Shape;350;p26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491700" y="929050"/>
            <a:ext cx="8160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is seeking to raise EUR 1 million </a:t>
            </a:r>
            <a:r>
              <a:rPr b="1" lang="en" sz="22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(60 % committed) </a:t>
            </a: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expand the team and scale internationally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3" name="Google Shape;353;p26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26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355" name="Google Shape;355;p26"/>
          <p:cNvSpPr txBox="1"/>
          <p:nvPr/>
        </p:nvSpPr>
        <p:spPr>
          <a:xfrm>
            <a:off x="447725" y="1922275"/>
            <a:ext cx="3000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offer</a:t>
            </a:r>
            <a:endParaRPr/>
          </a:p>
        </p:txBody>
      </p:sp>
      <p:sp>
        <p:nvSpPr>
          <p:cNvPr id="356" name="Google Shape;356;p26"/>
          <p:cNvSpPr txBox="1"/>
          <p:nvPr/>
        </p:nvSpPr>
        <p:spPr>
          <a:xfrm>
            <a:off x="447725" y="2341675"/>
            <a:ext cx="325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Seeking: </a:t>
            </a:r>
            <a:b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Pre-money valuation: 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 size: 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26"/>
          <p:cNvSpPr txBox="1"/>
          <p:nvPr/>
        </p:nvSpPr>
        <p:spPr>
          <a:xfrm>
            <a:off x="2481975" y="2341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2 million</a:t>
            </a:r>
            <a:b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5 million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50k</a:t>
            </a:r>
            <a:endParaRPr sz="1000"/>
          </a:p>
        </p:txBody>
      </p:sp>
      <p:sp>
        <p:nvSpPr>
          <p:cNvPr id="358" name="Google Shape;358;p26"/>
          <p:cNvSpPr txBox="1"/>
          <p:nvPr/>
        </p:nvSpPr>
        <p:spPr>
          <a:xfrm>
            <a:off x="523025" y="3742700"/>
            <a:ext cx="30000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CAPTABLE OVERVIEW</a:t>
            </a:r>
            <a:endParaRPr sz="1200"/>
          </a:p>
        </p:txBody>
      </p:sp>
      <p:sp>
        <p:nvSpPr>
          <p:cNvPr id="359" name="Google Shape;359;p26"/>
          <p:cNvSpPr/>
          <p:nvPr/>
        </p:nvSpPr>
        <p:spPr>
          <a:xfrm>
            <a:off x="523025" y="4051700"/>
            <a:ext cx="1857600" cy="4134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6"/>
          <p:cNvSpPr/>
          <p:nvPr/>
        </p:nvSpPr>
        <p:spPr>
          <a:xfrm>
            <a:off x="2481975" y="4051650"/>
            <a:ext cx="645900" cy="4134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6"/>
          <p:cNvSpPr txBox="1"/>
          <p:nvPr/>
        </p:nvSpPr>
        <p:spPr>
          <a:xfrm>
            <a:off x="105500" y="4113794"/>
            <a:ext cx="25212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Management: 88 %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62" name="Google Shape;362;p26"/>
          <p:cNvSpPr txBox="1"/>
          <p:nvPr/>
        </p:nvSpPr>
        <p:spPr>
          <a:xfrm>
            <a:off x="2114175" y="4051700"/>
            <a:ext cx="13815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Investors: 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12 %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26"/>
          <p:cNvSpPr txBox="1"/>
          <p:nvPr/>
        </p:nvSpPr>
        <p:spPr>
          <a:xfrm>
            <a:off x="5263825" y="1967950"/>
            <a:ext cx="3000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OF PROCEEDS</a:t>
            </a:r>
            <a:endParaRPr sz="1300"/>
          </a:p>
        </p:txBody>
      </p:sp>
      <p:pic>
        <p:nvPicPr>
          <p:cNvPr id="364" name="Google Shape;3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203" y="2385625"/>
            <a:ext cx="1381500" cy="142539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6"/>
          <p:cNvSpPr txBox="1"/>
          <p:nvPr/>
        </p:nvSpPr>
        <p:spPr>
          <a:xfrm>
            <a:off x="4372725" y="2571750"/>
            <a:ext cx="1381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(30 %)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366" name="Google Shape;366;p26"/>
          <p:cNvSpPr txBox="1"/>
          <p:nvPr/>
        </p:nvSpPr>
        <p:spPr>
          <a:xfrm>
            <a:off x="6620650" y="2535125"/>
            <a:ext cx="15159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74E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Social-Media Marketing (35 %)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367" name="Google Shape;367;p26"/>
          <p:cNvSpPr txBox="1"/>
          <p:nvPr/>
        </p:nvSpPr>
        <p:spPr>
          <a:xfrm>
            <a:off x="5541650" y="3742700"/>
            <a:ext cx="1002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4A7D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R&amp;D (35 %)</a:t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368" name="Google Shape;368;p26"/>
          <p:cNvSpPr txBox="1"/>
          <p:nvPr/>
        </p:nvSpPr>
        <p:spPr>
          <a:xfrm>
            <a:off x="4728625" y="4051700"/>
            <a:ext cx="3000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 history</a:t>
            </a:r>
            <a:endParaRPr sz="1100"/>
          </a:p>
        </p:txBody>
      </p:sp>
      <p:sp>
        <p:nvSpPr>
          <p:cNvPr id="369" name="Google Shape;369;p26"/>
          <p:cNvSpPr txBox="1"/>
          <p:nvPr/>
        </p:nvSpPr>
        <p:spPr>
          <a:xfrm>
            <a:off x="4728625" y="4244175"/>
            <a:ext cx="4070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Pre-seed round: USD 500 000. </a:t>
            </a:r>
            <a:br>
              <a:rPr b="1" lang="en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Existing investors include EQT Ventures and Northzone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E95E2"/>
            </a:gs>
            <a:gs pos="50000">
              <a:srgbClr val="6E95E2"/>
            </a:gs>
            <a:gs pos="100000">
              <a:srgbClr val="737373"/>
            </a:gs>
          </a:gsLst>
          <a:lin ang="18900044" scaled="0"/>
        </a:gra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27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7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8" name="Google Shape;378;p27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27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380" name="Google Shape;380;p27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"/>
          <p:cNvSpPr txBox="1"/>
          <p:nvPr/>
        </p:nvSpPr>
        <p:spPr>
          <a:xfrm>
            <a:off x="550950" y="1555800"/>
            <a:ext cx="8364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r>
              <a:rPr b="1" lang="en"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Interested in learning more? Don’t hesitate to contact CEO Mark at  </a:t>
            </a:r>
            <a:r>
              <a:rPr b="1" lang="en" sz="1900">
                <a:solidFill>
                  <a:srgbClr val="FFFFFF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mark@fintech.com</a:t>
            </a: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+46 (0) 70 700 70 70</a:t>
            </a:r>
            <a:endParaRPr b="1"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7"/>
          <p:cNvSpPr txBox="1"/>
          <p:nvPr/>
        </p:nvSpPr>
        <p:spPr>
          <a:xfrm>
            <a:off x="282875" y="3831900"/>
            <a:ext cx="84903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Round: EUR 2 million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Primary shares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/>
          </a:p>
        </p:txBody>
      </p:sp>
      <p:pic>
        <p:nvPicPr>
          <p:cNvPr id="383" name="Google Shape;3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100" y="0"/>
            <a:ext cx="9691154" cy="52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7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85" name="Google Shape;385;p27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27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7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389" name="Google Shape;389;p27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7"/>
          <p:cNvSpPr txBox="1"/>
          <p:nvPr/>
        </p:nvSpPr>
        <p:spPr>
          <a:xfrm>
            <a:off x="550950" y="1555800"/>
            <a:ext cx="8364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r>
              <a:rPr b="1" lang="en"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4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Interested in learning more? Don’t hesitate to contact CEO Arianna at  arianna</a:t>
            </a:r>
            <a:r>
              <a:rPr b="1" lang="en" sz="1900">
                <a:solidFill>
                  <a:srgbClr val="FFFFFF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@fintech.com</a:t>
            </a: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+46 (0) 70 700 43 31</a:t>
            </a:r>
            <a:endParaRPr b="1"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27"/>
          <p:cNvSpPr txBox="1"/>
          <p:nvPr/>
        </p:nvSpPr>
        <p:spPr>
          <a:xfrm>
            <a:off x="282875" y="3831900"/>
            <a:ext cx="84903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Round: EUR 1 million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79600" y="1202100"/>
            <a:ext cx="84903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Personalized investment advice is expensive and not accessible to everyone</a:t>
            </a:r>
            <a:br>
              <a:rPr b="1"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Consumer often have to pay high fees and many can’t get access to private banking</a:t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" name="Google Shape;68;p14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4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70" name="Google Shape;70;p14"/>
          <p:cNvSpPr txBox="1"/>
          <p:nvPr/>
        </p:nvSpPr>
        <p:spPr>
          <a:xfrm>
            <a:off x="379600" y="2944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</a:t>
            </a:r>
            <a:endParaRPr sz="1300"/>
          </a:p>
        </p:txBody>
      </p:sp>
      <p:sp>
        <p:nvSpPr>
          <p:cNvPr id="71" name="Google Shape;71;p14"/>
          <p:cNvSpPr txBox="1"/>
          <p:nvPr/>
        </p:nvSpPr>
        <p:spPr>
          <a:xfrm>
            <a:off x="355775" y="3315150"/>
            <a:ext cx="8636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AutoNum type="arabicPeriod"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access:   </a:t>
            </a: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Many investors don’t have access to private banking </a:t>
            </a:r>
            <a:b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AutoNum type="arabicPeriod"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Expensive and slow:   </a:t>
            </a: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Private banking is still expensive and seldom </a:t>
            </a: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updates </a:t>
            </a: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portfolio</a:t>
            </a:r>
            <a:b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AutoNum type="arabicPeriod"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fees:    </a:t>
            </a: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Actively managed funds have high fees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79600" y="1035050"/>
            <a:ext cx="84903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offers a simple solutions for investors </a:t>
            </a:r>
            <a:br>
              <a:rPr b="1"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investing via Fintech the customer gets a diversified portfolio with the market’s highest returns and lowest fees</a:t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" name="Google Shape;81;p15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5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83" name="Google Shape;83;p15"/>
          <p:cNvSpPr txBox="1"/>
          <p:nvPr/>
        </p:nvSpPr>
        <p:spPr>
          <a:xfrm>
            <a:off x="379600" y="25312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sz="1300"/>
          </a:p>
        </p:txBody>
      </p:sp>
      <p:sp>
        <p:nvSpPr>
          <p:cNvPr id="84" name="Google Shape;84;p15"/>
          <p:cNvSpPr txBox="1"/>
          <p:nvPr/>
        </p:nvSpPr>
        <p:spPr>
          <a:xfrm>
            <a:off x="355775" y="3315150"/>
            <a:ext cx="8636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672" y="2919600"/>
            <a:ext cx="856592" cy="8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498175" y="3783625"/>
            <a:ext cx="261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Diversified portfolio</a:t>
            </a:r>
            <a:endParaRPr b="1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investing in Fintech you get access to the whole market with a suitable allocation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000" y="2919600"/>
            <a:ext cx="943218" cy="9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288425" y="3831900"/>
            <a:ext cx="2345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yield </a:t>
            </a:r>
            <a:endParaRPr b="1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Fintech’s algorithms find the investments with the highest risk-adjusted returns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126" y="2857775"/>
            <a:ext cx="1054457" cy="10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fees</a:t>
            </a:r>
            <a:endParaRPr b="1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utilizing Blockchain, Fintech is able to provide the lowest fees on the market 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cxnSp>
        <p:nvCxnSpPr>
          <p:cNvPr id="91" name="Google Shape;91;p15"/>
          <p:cNvCxnSpPr/>
          <p:nvPr/>
        </p:nvCxnSpPr>
        <p:spPr>
          <a:xfrm flipH="1" rot="10800000">
            <a:off x="3123425" y="3172350"/>
            <a:ext cx="13200" cy="14274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 flipH="1" rot="10800000">
            <a:off x="5582013" y="3172350"/>
            <a:ext cx="13200" cy="14274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-518025" y="177975"/>
            <a:ext cx="30000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6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103" name="Google Shape;103;p16"/>
          <p:cNvSpPr txBox="1"/>
          <p:nvPr/>
        </p:nvSpPr>
        <p:spPr>
          <a:xfrm>
            <a:off x="379600" y="252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498175" y="3783625"/>
            <a:ext cx="261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965525" y="338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07" name="Google Shape;107;p16"/>
          <p:cNvSpPr txBox="1"/>
          <p:nvPr/>
        </p:nvSpPr>
        <p:spPr>
          <a:xfrm>
            <a:off x="5577250" y="3315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877625" y="618725"/>
            <a:ext cx="83649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already has strong traction with a growing customer base, high LTV and low churn rate </a:t>
            </a:r>
            <a:endParaRPr sz="1800"/>
          </a:p>
        </p:txBody>
      </p:sp>
      <p:sp>
        <p:nvSpPr>
          <p:cNvPr id="109" name="Google Shape;109;p16"/>
          <p:cNvSpPr/>
          <p:nvPr/>
        </p:nvSpPr>
        <p:spPr>
          <a:xfrm>
            <a:off x="3310350" y="2252100"/>
            <a:ext cx="2523300" cy="173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297925" y="2252100"/>
            <a:ext cx="2523300" cy="173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38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1 500</a:t>
            </a: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investors are using the platform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393900" y="2252100"/>
            <a:ext cx="2523300" cy="173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6E95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3451625" y="2456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38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22 700</a:t>
            </a: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average lifetime 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value of an 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investor in SEK</a:t>
            </a:r>
            <a:endParaRPr sz="1500"/>
          </a:p>
        </p:txBody>
      </p:sp>
      <p:sp>
        <p:nvSpPr>
          <p:cNvPr id="113" name="Google Shape;113;p16"/>
          <p:cNvSpPr txBox="1"/>
          <p:nvPr/>
        </p:nvSpPr>
        <p:spPr>
          <a:xfrm>
            <a:off x="6740675" y="2419325"/>
            <a:ext cx="30000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38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0.2 %</a:t>
            </a:r>
            <a:r>
              <a:rPr b="1"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average 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monthly churn rate</a:t>
            </a:r>
            <a:endParaRPr sz="1500"/>
          </a:p>
        </p:txBody>
      </p:sp>
      <p:sp>
        <p:nvSpPr>
          <p:cNvPr id="114" name="Google Shape;114;p16"/>
          <p:cNvSpPr txBox="1"/>
          <p:nvPr/>
        </p:nvSpPr>
        <p:spPr>
          <a:xfrm>
            <a:off x="304225" y="1777425"/>
            <a:ext cx="3000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TRACTION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53700" y="1035475"/>
            <a:ext cx="84903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its advanced algorithms</a:t>
            </a:r>
            <a:r>
              <a:rPr b="1"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Fintech’s share-based, long-term option has outperformed the market with 200% </a:t>
            </a:r>
            <a:endParaRPr b="1"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7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7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126" name="Google Shape;126;p17"/>
          <p:cNvSpPr txBox="1"/>
          <p:nvPr/>
        </p:nvSpPr>
        <p:spPr>
          <a:xfrm>
            <a:off x="379600" y="252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98175" y="3783625"/>
            <a:ext cx="261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965525" y="338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share-based, long-term option’s average annual percentage change 2017-2019</a:t>
            </a:r>
            <a:endParaRPr sz="700"/>
          </a:p>
        </p:txBody>
      </p:sp>
      <p:sp>
        <p:nvSpPr>
          <p:cNvPr id="130" name="Google Shape;130;p17"/>
          <p:cNvSpPr txBox="1"/>
          <p:nvPr/>
        </p:nvSpPr>
        <p:spPr>
          <a:xfrm>
            <a:off x="5577250" y="3016325"/>
            <a:ext cx="30000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S&amp;P 500 average annual percentage change 2017-2019</a:t>
            </a:r>
            <a:endParaRPr b="1"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877625" y="2286450"/>
            <a:ext cx="30000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6E95E2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5462925" y="2455050"/>
            <a:ext cx="30000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14.1</a:t>
            </a:r>
            <a:r>
              <a:rPr b="1" lang="en" sz="53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>
              <a:solidFill>
                <a:srgbClr val="6E95E2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000700" y="2409550"/>
            <a:ext cx="30000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28.2%</a:t>
            </a:r>
            <a:endParaRPr>
              <a:solidFill>
                <a:srgbClr val="6E95E2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92125" y="2198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TRACTION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18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8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145" name="Google Shape;145;p18"/>
          <p:cNvSpPr txBox="1"/>
          <p:nvPr/>
        </p:nvSpPr>
        <p:spPr>
          <a:xfrm>
            <a:off x="379600" y="252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498175" y="3783625"/>
            <a:ext cx="261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965525" y="338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49" name="Google Shape;149;p18"/>
          <p:cNvSpPr txBox="1"/>
          <p:nvPr/>
        </p:nvSpPr>
        <p:spPr>
          <a:xfrm>
            <a:off x="5577250" y="3315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877625" y="618725"/>
            <a:ext cx="83649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Fintech’s revenue has grown steadily since its start in 2018</a:t>
            </a:r>
            <a:endParaRPr sz="1800"/>
          </a:p>
        </p:txBody>
      </p:sp>
      <p:sp>
        <p:nvSpPr>
          <p:cNvPr id="151" name="Google Shape;151;p18"/>
          <p:cNvSpPr/>
          <p:nvPr/>
        </p:nvSpPr>
        <p:spPr>
          <a:xfrm>
            <a:off x="11049825" y="3225225"/>
            <a:ext cx="844200" cy="8442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2222350" y="3084550"/>
            <a:ext cx="844200" cy="9495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3974425" y="2293250"/>
            <a:ext cx="844200" cy="17409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5682775" y="1607525"/>
            <a:ext cx="844200" cy="24264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18"/>
          <p:cNvCxnSpPr/>
          <p:nvPr/>
        </p:nvCxnSpPr>
        <p:spPr>
          <a:xfrm flipH="1" rot="10800000">
            <a:off x="1137125" y="40457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18"/>
          <p:cNvSpPr txBox="1"/>
          <p:nvPr/>
        </p:nvSpPr>
        <p:spPr>
          <a:xfrm>
            <a:off x="1095200" y="4045775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2962100" y="4081800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4644375" y="4066250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2222350" y="2737263"/>
            <a:ext cx="3000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200k</a:t>
            </a:r>
            <a:endParaRPr b="1" sz="1500"/>
          </a:p>
        </p:txBody>
      </p:sp>
      <p:sp>
        <p:nvSpPr>
          <p:cNvPr id="160" name="Google Shape;160;p18"/>
          <p:cNvSpPr txBox="1"/>
          <p:nvPr/>
        </p:nvSpPr>
        <p:spPr>
          <a:xfrm>
            <a:off x="3921575" y="1952038"/>
            <a:ext cx="3000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700k</a:t>
            </a:r>
            <a:endParaRPr b="1" sz="1500"/>
          </a:p>
        </p:txBody>
      </p:sp>
      <p:sp>
        <p:nvSpPr>
          <p:cNvPr id="161" name="Google Shape;161;p18"/>
          <p:cNvSpPr txBox="1"/>
          <p:nvPr/>
        </p:nvSpPr>
        <p:spPr>
          <a:xfrm>
            <a:off x="5682750" y="1274838"/>
            <a:ext cx="3000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2m</a:t>
            </a:r>
            <a:endParaRPr b="1" sz="1500"/>
          </a:p>
        </p:txBody>
      </p:sp>
      <p:sp>
        <p:nvSpPr>
          <p:cNvPr id="162" name="Google Shape;162;p18"/>
          <p:cNvSpPr txBox="1"/>
          <p:nvPr/>
        </p:nvSpPr>
        <p:spPr>
          <a:xfrm>
            <a:off x="965525" y="1764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TRACTION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19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19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173" name="Google Shape;173;p19"/>
          <p:cNvSpPr txBox="1"/>
          <p:nvPr/>
        </p:nvSpPr>
        <p:spPr>
          <a:xfrm>
            <a:off x="379600" y="252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498175" y="3783625"/>
            <a:ext cx="261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682750" y="383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965525" y="338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77" name="Google Shape;177;p19"/>
          <p:cNvSpPr txBox="1"/>
          <p:nvPr/>
        </p:nvSpPr>
        <p:spPr>
          <a:xfrm>
            <a:off x="5577250" y="3315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877625" y="618725"/>
            <a:ext cx="83649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Fintech’s is projecting USD 20 million in revenues by 2023 with a profit margin &gt; 80 %</a:t>
            </a:r>
            <a:endParaRPr sz="1700"/>
          </a:p>
        </p:txBody>
      </p:sp>
      <p:sp>
        <p:nvSpPr>
          <p:cNvPr id="179" name="Google Shape;179;p19"/>
          <p:cNvSpPr/>
          <p:nvPr/>
        </p:nvSpPr>
        <p:spPr>
          <a:xfrm>
            <a:off x="11049825" y="3225225"/>
            <a:ext cx="844200" cy="8442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2222350" y="3084550"/>
            <a:ext cx="844200" cy="9495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3974425" y="2293250"/>
            <a:ext cx="844200" cy="17409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5682775" y="1607525"/>
            <a:ext cx="844200" cy="2426400"/>
          </a:xfrm>
          <a:prstGeom prst="rect">
            <a:avLst/>
          </a:prstGeom>
          <a:solidFill>
            <a:srgbClr val="6E95E2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19"/>
          <p:cNvCxnSpPr/>
          <p:nvPr/>
        </p:nvCxnSpPr>
        <p:spPr>
          <a:xfrm flipH="1" rot="10800000">
            <a:off x="1137125" y="40457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19"/>
          <p:cNvSpPr txBox="1"/>
          <p:nvPr/>
        </p:nvSpPr>
        <p:spPr>
          <a:xfrm>
            <a:off x="1095200" y="4045775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2962100" y="4081800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4644375" y="4066250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877625" y="1607525"/>
            <a:ext cx="3000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REVENUE PROJECTIONS</a:t>
            </a:r>
            <a:endParaRPr sz="1100"/>
          </a:p>
        </p:txBody>
      </p:sp>
      <p:sp>
        <p:nvSpPr>
          <p:cNvPr id="188" name="Google Shape;188;p19"/>
          <p:cNvSpPr txBox="1"/>
          <p:nvPr/>
        </p:nvSpPr>
        <p:spPr>
          <a:xfrm>
            <a:off x="2222350" y="2737263"/>
            <a:ext cx="3000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5m</a:t>
            </a:r>
            <a:endParaRPr b="1" sz="1500"/>
          </a:p>
        </p:txBody>
      </p:sp>
      <p:sp>
        <p:nvSpPr>
          <p:cNvPr id="189" name="Google Shape;189;p19"/>
          <p:cNvSpPr txBox="1"/>
          <p:nvPr/>
        </p:nvSpPr>
        <p:spPr>
          <a:xfrm>
            <a:off x="3921575" y="1952038"/>
            <a:ext cx="3000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9m</a:t>
            </a:r>
            <a:endParaRPr b="1" sz="1500"/>
          </a:p>
        </p:txBody>
      </p:sp>
      <p:sp>
        <p:nvSpPr>
          <p:cNvPr id="190" name="Google Shape;190;p19"/>
          <p:cNvSpPr txBox="1"/>
          <p:nvPr/>
        </p:nvSpPr>
        <p:spPr>
          <a:xfrm>
            <a:off x="5682750" y="1274838"/>
            <a:ext cx="3000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20m</a:t>
            </a:r>
            <a:endParaRPr b="1"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/>
        </p:nvSpPr>
        <p:spPr>
          <a:xfrm>
            <a:off x="-518025" y="177975"/>
            <a:ext cx="3000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219800" y="579300"/>
            <a:ext cx="79242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large and </a:t>
            </a:r>
            <a:r>
              <a:rPr b="1" lang="en" sz="19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growing market </a:t>
            </a:r>
            <a:endParaRPr b="1"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604600" y="2784550"/>
            <a:ext cx="34635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" name="Google Shape;198;p20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0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sp>
        <p:nvSpPr>
          <p:cNvPr id="200" name="Google Shape;200;p20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868575" y="1213300"/>
            <a:ext cx="2822100" cy="27969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161250" y="1904800"/>
            <a:ext cx="2179500" cy="21054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1480125" y="2436388"/>
            <a:ext cx="1599000" cy="15738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Google Shape;204;p20"/>
          <p:cNvCxnSpPr/>
          <p:nvPr/>
        </p:nvCxnSpPr>
        <p:spPr>
          <a:xfrm>
            <a:off x="3127300" y="2604300"/>
            <a:ext cx="1683900" cy="14100"/>
          </a:xfrm>
          <a:prstGeom prst="straightConnector1">
            <a:avLst/>
          </a:prstGeom>
          <a:noFill/>
          <a:ln cap="flat" cmpd="sng" w="9525">
            <a:solidFill>
              <a:srgbClr val="6E95E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0"/>
          <p:cNvCxnSpPr/>
          <p:nvPr/>
        </p:nvCxnSpPr>
        <p:spPr>
          <a:xfrm flipH="1" rot="10800000">
            <a:off x="3127300" y="1897000"/>
            <a:ext cx="1756800" cy="7800"/>
          </a:xfrm>
          <a:prstGeom prst="straightConnector1">
            <a:avLst/>
          </a:prstGeom>
          <a:noFill/>
          <a:ln cap="flat" cmpd="sng" w="9525">
            <a:solidFill>
              <a:srgbClr val="6E95E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2798975" y="3348800"/>
            <a:ext cx="1533900" cy="23400"/>
          </a:xfrm>
          <a:prstGeom prst="straightConnector1">
            <a:avLst/>
          </a:prstGeom>
          <a:noFill/>
          <a:ln cap="flat" cmpd="sng" w="9525">
            <a:solidFill>
              <a:srgbClr val="6E95E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0"/>
          <p:cNvSpPr txBox="1"/>
          <p:nvPr/>
        </p:nvSpPr>
        <p:spPr>
          <a:xfrm>
            <a:off x="5013825" y="17315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Retail investment market in Europe 2019</a:t>
            </a:r>
            <a:endParaRPr b="1"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2 Bn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</a:t>
            </a: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8 % per year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4943300" y="23775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Robo-advising </a:t>
            </a:r>
            <a:r>
              <a:rPr b="1"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 in Europe 2019</a:t>
            </a:r>
            <a:endParaRPr b="1"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0.5 Bn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+ 24 % per year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4455300" y="3013338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Robo-investment</a:t>
            </a:r>
            <a:r>
              <a:rPr b="1"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market in Sweden 2019</a:t>
            </a:r>
            <a:endParaRPr b="1"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0.1 Bn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+ 25 % per year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3127300" y="4583575"/>
            <a:ext cx="404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</a:t>
            </a: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Riksbanken, Penningpolitisk rapport, September 2019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/>
        </p:nvSpPr>
        <p:spPr>
          <a:xfrm>
            <a:off x="-518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AB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7082025" y="177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1623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53725" y="1059475"/>
            <a:ext cx="76368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size of the global market for robo-advisors is </a:t>
            </a:r>
            <a:r>
              <a:rPr b="1" lang="en" sz="22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 11 billion</a:t>
            </a: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growing explosively with an annual growth rate of </a:t>
            </a:r>
            <a:r>
              <a:rPr b="1" lang="en" sz="2200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24% </a:t>
            </a:r>
            <a:endParaRPr b="1" sz="2200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965525" y="3939500"/>
            <a:ext cx="712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446300" y="3491100"/>
            <a:ext cx="3648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0" name="Google Shape;220;p21"/>
          <p:cNvCxnSpPr/>
          <p:nvPr/>
        </p:nvCxnSpPr>
        <p:spPr>
          <a:xfrm flipH="1" rot="10800000">
            <a:off x="0" y="4922275"/>
            <a:ext cx="7005300" cy="87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1"/>
          <p:cNvSpPr txBox="1"/>
          <p:nvPr/>
        </p:nvSpPr>
        <p:spPr>
          <a:xfrm>
            <a:off x="7082025" y="472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Financing Round I Fintech AB </a:t>
            </a:r>
            <a:endParaRPr sz="1000"/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300" y="2718300"/>
            <a:ext cx="1170850" cy="10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316500" y="3825325"/>
            <a:ext cx="262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 market</a:t>
            </a:r>
            <a:endParaRPr b="1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global market for robo-advisors is EUR 11 billion </a:t>
            </a:r>
            <a:endParaRPr/>
          </a:p>
        </p:txBody>
      </p:sp>
      <p:cxnSp>
        <p:nvCxnSpPr>
          <p:cNvPr id="224" name="Google Shape;224;p21"/>
          <p:cNvCxnSpPr/>
          <p:nvPr/>
        </p:nvCxnSpPr>
        <p:spPr>
          <a:xfrm flipH="1" rot="10800000">
            <a:off x="2864150" y="2943750"/>
            <a:ext cx="13200" cy="14274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5" name="Google Shape;2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1350" y="2718300"/>
            <a:ext cx="1068777" cy="10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/>
          <p:nvPr/>
        </p:nvSpPr>
        <p:spPr>
          <a:xfrm>
            <a:off x="2943300" y="3766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Growing market </a:t>
            </a:r>
            <a:endParaRPr b="1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global market for robo-advisors has an annual growth rate of 24%</a:t>
            </a:r>
            <a:endParaRPr/>
          </a:p>
        </p:txBody>
      </p:sp>
      <p:cxnSp>
        <p:nvCxnSpPr>
          <p:cNvPr id="227" name="Google Shape;227;p21"/>
          <p:cNvCxnSpPr/>
          <p:nvPr/>
        </p:nvCxnSpPr>
        <p:spPr>
          <a:xfrm flipH="1" rot="10800000">
            <a:off x="5943300" y="2885150"/>
            <a:ext cx="13200" cy="14274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8" name="Google Shape;2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0275" y="2761446"/>
            <a:ext cx="1145196" cy="10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/>
          <p:nvPr/>
        </p:nvSpPr>
        <p:spPr>
          <a:xfrm>
            <a:off x="6062025" y="3766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E95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willingness</a:t>
            </a:r>
            <a:endParaRPr b="1">
              <a:solidFill>
                <a:srgbClr val="6E95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89 % of Americans either have or want to invest via a robo-advisor 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497375" y="2365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IT’S A GOOD IDEA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